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303" r:id="rId3"/>
    <p:sldId id="333" r:id="rId4"/>
    <p:sldId id="302" r:id="rId5"/>
    <p:sldId id="318" r:id="rId6"/>
    <p:sldId id="339" r:id="rId7"/>
    <p:sldId id="340" r:id="rId8"/>
    <p:sldId id="308" r:id="rId9"/>
    <p:sldId id="331" r:id="rId10"/>
    <p:sldId id="319" r:id="rId11"/>
    <p:sldId id="310" r:id="rId12"/>
    <p:sldId id="324" r:id="rId13"/>
    <p:sldId id="311" r:id="rId14"/>
    <p:sldId id="325" r:id="rId15"/>
    <p:sldId id="336" r:id="rId16"/>
    <p:sldId id="312" r:id="rId17"/>
    <p:sldId id="327" r:id="rId18"/>
    <p:sldId id="338" r:id="rId19"/>
    <p:sldId id="328" r:id="rId20"/>
    <p:sldId id="337" r:id="rId21"/>
    <p:sldId id="315" r:id="rId22"/>
    <p:sldId id="3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990033"/>
    <a:srgbClr val="FD9D67"/>
    <a:srgbClr val="9AC9CA"/>
    <a:srgbClr val="99FFCC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349" autoAdjust="0"/>
  </p:normalViewPr>
  <p:slideViewPr>
    <p:cSldViewPr>
      <p:cViewPr>
        <p:scale>
          <a:sx n="66" d="100"/>
          <a:sy n="66" d="100"/>
        </p:scale>
        <p:origin x="-151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5157-C762-458D-A997-7D06D3622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76E3-5F06-4BFF-AC8A-2F6930EB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0AC4-7FFC-4773-864E-E51C2810B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ADC5-ABE3-4A6E-B225-940E9AC6A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3B85-9C7D-49EC-A509-B9A35AF9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50ED-5884-4A2C-8DCA-D086C0723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BDAB-EA46-4ED6-AD2A-FE04DE6E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7791-C038-4027-B281-13F6C727A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54E1-F64D-43AC-B059-08F0197BE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5AEA-6041-4616-8596-ECF9CD5DC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FF71-EA19-4C7B-8685-F2212B07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5F5AC7-F945-42D2-B3FA-1445A7BC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3" r:id="rId4"/>
    <p:sldLayoutId id="2147483939" r:id="rId5"/>
    <p:sldLayoutId id="2147483934" r:id="rId6"/>
    <p:sldLayoutId id="2147483940" r:id="rId7"/>
    <p:sldLayoutId id="2147483941" r:id="rId8"/>
    <p:sldLayoutId id="2147483942" r:id="rId9"/>
    <p:sldLayoutId id="2147483935" r:id="rId10"/>
    <p:sldLayoutId id="2147483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7"/>
          <p:cNvSpPr>
            <a:spLocks noChangeArrowheads="1"/>
          </p:cNvSpPr>
          <p:nvPr/>
        </p:nvSpPr>
        <p:spPr bwMode="auto">
          <a:xfrm>
            <a:off x="611188" y="260648"/>
            <a:ext cx="8208962" cy="2952452"/>
          </a:xfrm>
          <a:prstGeom prst="roundRect">
            <a:avLst>
              <a:gd name="adj" fmla="val 16667"/>
            </a:avLst>
          </a:prstGeom>
          <a:solidFill>
            <a:srgbClr val="FD9D67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71750" y="1500188"/>
            <a:ext cx="62150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              </a:t>
            </a:r>
            <a:r>
              <a:rPr lang="ru-RU" b="1" i="1" dirty="0" err="1">
                <a:solidFill>
                  <a:srgbClr val="000099"/>
                </a:solidFill>
              </a:rPr>
              <a:t>Канайкина</a:t>
            </a:r>
            <a:r>
              <a:rPr lang="ru-RU" b="1" i="1" dirty="0">
                <a:solidFill>
                  <a:srgbClr val="000099"/>
                </a:solidFill>
              </a:rPr>
              <a:t> Ивана Никитовича,</a:t>
            </a:r>
            <a:br>
              <a:rPr lang="ru-RU" b="1" i="1" dirty="0">
                <a:solidFill>
                  <a:srgbClr val="000099"/>
                </a:solidFill>
              </a:rPr>
            </a:br>
            <a:r>
              <a:rPr lang="ru-RU" b="1" i="1" dirty="0">
                <a:solidFill>
                  <a:srgbClr val="000099"/>
                </a:solidFill>
              </a:rPr>
              <a:t>             учителя </a:t>
            </a:r>
            <a:r>
              <a:rPr lang="ru-RU" b="1" i="1" dirty="0" smtClean="0">
                <a:solidFill>
                  <a:srgbClr val="000099"/>
                </a:solidFill>
              </a:rPr>
              <a:t>информатики и физики </a:t>
            </a:r>
            <a:r>
              <a:rPr lang="ru-RU" b="1" i="1" dirty="0">
                <a:solidFill>
                  <a:srgbClr val="000099"/>
                </a:solidFill>
              </a:rPr>
              <a:t>МБОУ «</a:t>
            </a:r>
            <a:r>
              <a:rPr lang="ru-RU" b="1" i="1" dirty="0" err="1">
                <a:solidFill>
                  <a:srgbClr val="000099"/>
                </a:solidFill>
              </a:rPr>
              <a:t>Атюрьевская</a:t>
            </a:r>
            <a:r>
              <a:rPr lang="ru-RU" b="1" i="1" dirty="0">
                <a:solidFill>
                  <a:srgbClr val="000099"/>
                </a:solidFill>
              </a:rPr>
              <a:t> средняя общеобразовательная школа №2», </a:t>
            </a:r>
            <a:r>
              <a:rPr lang="ru-RU" b="1" i="1" dirty="0" err="1">
                <a:solidFill>
                  <a:srgbClr val="000099"/>
                </a:solidFill>
              </a:rPr>
              <a:t>с.Атюрьево</a:t>
            </a:r>
            <a:r>
              <a:rPr lang="ru-RU" b="1" i="1" dirty="0">
                <a:solidFill>
                  <a:srgbClr val="000099"/>
                </a:solidFill>
              </a:rPr>
              <a:t>, </a:t>
            </a:r>
            <a:r>
              <a:rPr lang="ru-RU" b="1" i="1" dirty="0" err="1">
                <a:solidFill>
                  <a:srgbClr val="000099"/>
                </a:solidFill>
              </a:rPr>
              <a:t>Атюрьевского</a:t>
            </a:r>
            <a:r>
              <a:rPr lang="ru-RU" b="1" i="1" dirty="0">
                <a:solidFill>
                  <a:srgbClr val="000099"/>
                </a:solidFill>
              </a:rPr>
              <a:t> района РМ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3357563"/>
            <a:ext cx="828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Дата рождения:</a:t>
            </a:r>
            <a:r>
              <a:rPr lang="ru-RU" b="1" dirty="0">
                <a:solidFill>
                  <a:srgbClr val="B80047"/>
                </a:solidFill>
              </a:rPr>
              <a:t> 11.01.1962 г.</a:t>
            </a:r>
          </a:p>
          <a:p>
            <a:r>
              <a:rPr lang="ru-RU" b="1" dirty="0">
                <a:solidFill>
                  <a:srgbClr val="006600"/>
                </a:solidFill>
              </a:rPr>
              <a:t>Профессиональное образование:</a:t>
            </a:r>
            <a:r>
              <a:rPr lang="ru-RU" b="1" dirty="0">
                <a:solidFill>
                  <a:srgbClr val="B80047"/>
                </a:solidFill>
              </a:rPr>
              <a:t> учитель физики, МГУ им. Н.П. Огарёва, серия и номер диплома МВ № 788207.</a:t>
            </a:r>
          </a:p>
          <a:p>
            <a:r>
              <a:rPr lang="ru-RU" b="1" dirty="0">
                <a:solidFill>
                  <a:srgbClr val="006600"/>
                </a:solidFill>
              </a:rPr>
              <a:t>Дата выдачи:</a:t>
            </a:r>
            <a:r>
              <a:rPr lang="ru-RU" b="1" dirty="0">
                <a:solidFill>
                  <a:srgbClr val="B80047"/>
                </a:solidFill>
              </a:rPr>
              <a:t> 20 июня 1985 г.</a:t>
            </a:r>
          </a:p>
          <a:p>
            <a:r>
              <a:rPr lang="ru-RU" b="1" dirty="0">
                <a:solidFill>
                  <a:srgbClr val="006600"/>
                </a:solidFill>
              </a:rPr>
              <a:t>Стаж педагогической работы (по специальности):</a:t>
            </a:r>
            <a:r>
              <a:rPr lang="ru-RU" b="1" dirty="0">
                <a:solidFill>
                  <a:srgbClr val="B80047"/>
                </a:solidFill>
              </a:rPr>
              <a:t> </a:t>
            </a:r>
            <a:r>
              <a:rPr lang="ru-RU" b="1" dirty="0" smtClean="0">
                <a:solidFill>
                  <a:srgbClr val="B80047"/>
                </a:solidFill>
              </a:rPr>
              <a:t>32 </a:t>
            </a:r>
            <a:r>
              <a:rPr lang="ru-RU" b="1" dirty="0">
                <a:solidFill>
                  <a:srgbClr val="B80047"/>
                </a:solidFill>
              </a:rPr>
              <a:t>года</a:t>
            </a:r>
          </a:p>
          <a:p>
            <a:r>
              <a:rPr lang="ru-RU" b="1" dirty="0">
                <a:solidFill>
                  <a:srgbClr val="006600"/>
                </a:solidFill>
              </a:rPr>
              <a:t>Общий трудовой стаж:</a:t>
            </a:r>
            <a:r>
              <a:rPr lang="ru-RU" b="1" dirty="0">
                <a:solidFill>
                  <a:srgbClr val="B80047"/>
                </a:solidFill>
              </a:rPr>
              <a:t> </a:t>
            </a:r>
            <a:r>
              <a:rPr lang="ru-RU" b="1" dirty="0" smtClean="0">
                <a:solidFill>
                  <a:srgbClr val="B80047"/>
                </a:solidFill>
              </a:rPr>
              <a:t>37 лет</a:t>
            </a:r>
            <a:endParaRPr lang="ru-RU" b="1" dirty="0">
              <a:solidFill>
                <a:srgbClr val="B80047"/>
              </a:solidFill>
            </a:endParaRPr>
          </a:p>
          <a:p>
            <a:r>
              <a:rPr lang="ru-RU" b="1" dirty="0">
                <a:solidFill>
                  <a:srgbClr val="006600"/>
                </a:solidFill>
              </a:rPr>
              <a:t>Наличие квалификационной категории:</a:t>
            </a:r>
            <a:r>
              <a:rPr lang="ru-RU" b="1" dirty="0">
                <a:solidFill>
                  <a:srgbClr val="B80047"/>
                </a:solidFill>
              </a:rPr>
              <a:t> 1 категория</a:t>
            </a:r>
          </a:p>
          <a:p>
            <a:r>
              <a:rPr lang="ru-RU" b="1" dirty="0">
                <a:solidFill>
                  <a:srgbClr val="006600"/>
                </a:solidFill>
              </a:rPr>
              <a:t>Дата последней аттестации:</a:t>
            </a:r>
            <a:r>
              <a:rPr lang="ru-RU" b="1" dirty="0">
                <a:solidFill>
                  <a:srgbClr val="B80047"/>
                </a:solidFill>
              </a:rPr>
              <a:t> </a:t>
            </a:r>
            <a:r>
              <a:rPr lang="ru-RU" b="1" dirty="0" smtClean="0">
                <a:solidFill>
                  <a:srgbClr val="B80047"/>
                </a:solidFill>
              </a:rPr>
              <a:t>22.03.2018 </a:t>
            </a:r>
            <a:r>
              <a:rPr lang="ru-RU" b="1" dirty="0">
                <a:solidFill>
                  <a:srgbClr val="B80047"/>
                </a:solidFill>
              </a:rPr>
              <a:t>г.</a:t>
            </a:r>
          </a:p>
          <a:p>
            <a:r>
              <a:rPr lang="ru-RU" b="1" dirty="0">
                <a:solidFill>
                  <a:srgbClr val="006600"/>
                </a:solidFill>
              </a:rPr>
              <a:t>Звание:</a:t>
            </a:r>
            <a:r>
              <a:rPr lang="ru-RU" b="1" dirty="0">
                <a:solidFill>
                  <a:srgbClr val="B80047"/>
                </a:solidFill>
              </a:rPr>
              <a:t> </a:t>
            </a:r>
            <a:r>
              <a:rPr lang="ru-RU" b="1" dirty="0" smtClean="0">
                <a:solidFill>
                  <a:srgbClr val="B80047"/>
                </a:solidFill>
              </a:rPr>
              <a:t>«Почётный работник воспитания и просвещения Российской Федерации» </a:t>
            </a:r>
            <a:endParaRPr lang="ru-RU" b="1" dirty="0">
              <a:solidFill>
                <a:srgbClr val="B80047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47813" y="8366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C0000"/>
                </a:solidFill>
              </a:rPr>
              <a:t>          Портфолио</a:t>
            </a:r>
          </a:p>
        </p:txBody>
      </p:sp>
      <p:sp>
        <p:nvSpPr>
          <p:cNvPr id="11271" name="AutoShape 8" descr="Иван Канайкин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Рабочие столы\С рабочего стола\флешка\Коллектив школы\DSC033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1862336" cy="221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00" cy="8572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Наличие  публикаций,   включая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интернет-публикации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Свидетельство проекта infourok.ru №МО27641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5872" y="1988840"/>
            <a:ext cx="2802113" cy="3960440"/>
          </a:xfrm>
          <a:prstGeom prst="rect">
            <a:avLst/>
          </a:prstGeom>
        </p:spPr>
      </p:pic>
      <p:pic>
        <p:nvPicPr>
          <p:cNvPr id="8" name="Рисунок 7" descr="Выступл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2880320" cy="4030924"/>
          </a:xfrm>
          <a:prstGeom prst="rect">
            <a:avLst/>
          </a:prstGeom>
        </p:spPr>
      </p:pic>
      <p:pic>
        <p:nvPicPr>
          <p:cNvPr id="10" name="Рисунок 9" descr="Свидетельство проекта infourok.ru №КР7234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88840"/>
            <a:ext cx="2808312" cy="396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4127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 Black" pitchFamily="34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1600" dirty="0" err="1" smtClean="0">
                <a:solidFill>
                  <a:srgbClr val="000099"/>
                </a:solidFill>
                <a:latin typeface="Arial Black" pitchFamily="34" charset="0"/>
              </a:rPr>
              <a:t>очно</a:t>
            </a:r>
            <a:r>
              <a:rPr lang="ru-RU" sz="1600" dirty="0" smtClean="0">
                <a:solidFill>
                  <a:srgbClr val="000099"/>
                </a:solidFill>
                <a:latin typeface="Arial Black" pitchFamily="34" charset="0"/>
              </a:rPr>
              <a:t>) и т.д.</a:t>
            </a:r>
          </a:p>
        </p:txBody>
      </p:sp>
      <p:sp>
        <p:nvSpPr>
          <p:cNvPr id="28712" name="Прямоугольник 7"/>
          <p:cNvSpPr>
            <a:spLocks noChangeArrowheads="1"/>
          </p:cNvSpPr>
          <p:nvPr/>
        </p:nvSpPr>
        <p:spPr bwMode="auto">
          <a:xfrm>
            <a:off x="571500" y="1285875"/>
            <a:ext cx="807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– </a:t>
            </a:r>
            <a:r>
              <a:rPr lang="ru-RU" alt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                             </a:t>
            </a:r>
            <a:r>
              <a:rPr lang="ru-RU" alt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Школьный уровень - </a:t>
            </a:r>
            <a:r>
              <a:rPr lang="ru-RU" alt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99003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844824"/>
          <a:ext cx="7632848" cy="4503245"/>
        </p:xfrm>
        <a:graphic>
          <a:graphicData uri="http://schemas.openxmlformats.org/drawingml/2006/table">
            <a:tbl>
              <a:tblPr/>
              <a:tblGrid>
                <a:gridCol w="1108102"/>
                <a:gridCol w="2402841"/>
                <a:gridCol w="2469795"/>
                <a:gridCol w="1652110"/>
              </a:tblGrid>
              <a:tr h="4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Место  проведения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30.10.2019 г. 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средняя общеобразовательная школа №2»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Профессиональный стандарт педагога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Педагогический Совет школы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02.11.2021 г.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«Атюрьевская средняя общеобразовательная школа №2»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Развитие алгоритмического и логического мышления обучающихся на уроках информатики и физики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Педагогический Совет школы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31.10.2019 г.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«Атюрьевская средняя общеобразовательная школа №1»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Профессиональный стандарт учителя физики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РМО учителей физики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02.11.2022 г.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«Атюрьевская средняя общеобразовательная школа №1»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1400" kern="1800">
                          <a:latin typeface="Calibri"/>
                          <a:ea typeface="Times New Roman"/>
                          <a:cs typeface="Calibri"/>
                        </a:rPr>
                        <a:t>Современные информационные  технологии в условиях реализации обновлённой  ФГОС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РМО учителей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математики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и информатики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46221"/>
            <a:ext cx="8858280" cy="830997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 Black" pitchFamily="34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1600" dirty="0" err="1" smtClean="0">
                <a:solidFill>
                  <a:srgbClr val="000099"/>
                </a:solidFill>
                <a:latin typeface="Arial Black" pitchFamily="34" charset="0"/>
              </a:rPr>
              <a:t>очно</a:t>
            </a:r>
            <a:r>
              <a:rPr lang="ru-RU" sz="1600" dirty="0" smtClean="0">
                <a:solidFill>
                  <a:srgbClr val="000099"/>
                </a:solidFill>
                <a:latin typeface="Arial Black" pitchFamily="34" charset="0"/>
              </a:rPr>
              <a:t>) и т.д.</a:t>
            </a:r>
            <a:endParaRPr lang="ru-RU" sz="1600" dirty="0"/>
          </a:p>
        </p:txBody>
      </p:sp>
      <p:pic>
        <p:nvPicPr>
          <p:cNvPr id="4" name="Рисунок 3" descr="Справка РОНО Выступл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528392" cy="4987534"/>
          </a:xfrm>
          <a:prstGeom prst="rect">
            <a:avLst/>
          </a:prstGeom>
        </p:spPr>
      </p:pic>
      <p:pic>
        <p:nvPicPr>
          <p:cNvPr id="5" name="Рисунок 4" descr="Справка_выступление на педсовет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528392" cy="49875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92867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99"/>
                </a:solidFill>
                <a:latin typeface="Arial Black" pitchFamily="34" charset="0"/>
              </a:rPr>
              <a:t> Проведение открытых уроков, мастер-классов, мероприятий</a:t>
            </a:r>
          </a:p>
        </p:txBody>
      </p:sp>
      <p:sp>
        <p:nvSpPr>
          <p:cNvPr id="30755" name="Прямоугольник 3"/>
          <p:cNvSpPr>
            <a:spLocks noChangeArrowheads="1"/>
          </p:cNvSpPr>
          <p:nvPr/>
        </p:nvSpPr>
        <p:spPr bwMode="auto">
          <a:xfrm>
            <a:off x="611560" y="1124744"/>
            <a:ext cx="6956456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уровень – 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                     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уровень - 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ru-RU" sz="1600" dirty="0">
              <a:solidFill>
                <a:srgbClr val="9900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674782"/>
          <a:ext cx="8352929" cy="4957631"/>
        </p:xfrm>
        <a:graphic>
          <a:graphicData uri="http://schemas.openxmlformats.org/drawingml/2006/table">
            <a:tbl>
              <a:tblPr/>
              <a:tblGrid>
                <a:gridCol w="1212641"/>
                <a:gridCol w="2629523"/>
                <a:gridCol w="2702795"/>
                <a:gridCol w="1807970"/>
              </a:tblGrid>
              <a:tr h="242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Место  проведения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08.03.2019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средняя общеобразовательная школа №2»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Открытый урок по информатике Тема: «Алгоритмическая конструкция «Повторение» (Циклы) (8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образовательной организации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18.02.2021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средняя общеобразовательная школа №2»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Открытый урок по физике Тема: «Измерение атмосферного давления. Опыт Торричелли» (7 класс)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образовательной организации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01.02.2022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средняя общеобразовательная школа №2»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Открытый урок физики по теме « Магнитное поле»        (9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образовательной организации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28.04.2022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«Атюрьевская средняя общеобразовательная школа №2»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Внеклассное мероприятие «На стыке наук физики и информатики» (8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образовательной организации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27.02.2020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средняя общеобразовательная школа №2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Внеклассное мероприятие по информатике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ТУРНИР ЗНАТОКОВ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 класс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образовательной организации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67" marR="27567" marT="63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19.09.2019 г. 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МБОУ 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Атюрьевская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средняя общеобразовательная школа №2»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Открытие центра образования цифрового и гуманитарного профилей «Точка роста»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Мастер-класс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 тему: «Точка роста – шаг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 будущее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 Проведение открытых уроков, мастер-классов, мероприятий</a:t>
            </a:r>
            <a:endParaRPr lang="ru-RU" sz="2000" dirty="0"/>
          </a:p>
        </p:txBody>
      </p:sp>
      <p:pic>
        <p:nvPicPr>
          <p:cNvPr id="5" name="Рисунок 4" descr="Справка открытые ур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801240" cy="5373216"/>
          </a:xfrm>
          <a:prstGeom prst="rect">
            <a:avLst/>
          </a:prstGeom>
        </p:spPr>
      </p:pic>
      <p:pic>
        <p:nvPicPr>
          <p:cNvPr id="4" name="Рисунок 3" descr="Справка мастер кла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5" y="1124744"/>
            <a:ext cx="3774291" cy="533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Экспертная деятельность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214438"/>
            <a:ext cx="86439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7863" indent="-677863">
              <a:buFont typeface="Arial" pitchFamily="34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 экспертной группы аттестационной комиссии по аттестации педагогов Министерства образования Республики Мордовия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932715" cy="354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ксперт Республ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22600" y="1462178"/>
            <a:ext cx="2547075" cy="3600400"/>
          </a:xfrm>
          <a:prstGeom prst="rect">
            <a:avLst/>
          </a:prstGeom>
        </p:spPr>
      </p:pic>
      <p:pic>
        <p:nvPicPr>
          <p:cNvPr id="6" name="Рисунок 5" descr="Эксперт Мордов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65893" y="3407115"/>
            <a:ext cx="2543586" cy="359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Общественно-педагогическая активность педагога: участие в работе педагогических сообществ,  комиссий, жюри конкурсов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393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</a:t>
            </a:r>
          </a:p>
          <a:p>
            <a:pPr marL="677863" indent="-677863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buFont typeface="Wingdings" pitchFamily="2" charset="2"/>
              <a:buChar char="Ø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жюри муниципального этапа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Всероссийской</a:t>
            </a:r>
          </a:p>
          <a:p>
            <a:pPr marL="677863" indent="-677863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предметной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олимпиады по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физике и информатике</a:t>
            </a:r>
          </a:p>
          <a:p>
            <a:pPr marL="677863" indent="-677863">
              <a:buFont typeface="Wingdings" pitchFamily="2" charset="2"/>
              <a:buChar char="Ø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председатель первичной профсоюзной организации МБОУ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Атюрьевская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СОШ №2</a:t>
            </a:r>
          </a:p>
          <a:p>
            <a:pPr marL="677863" indent="-677863">
              <a:buFont typeface="Wingdings" pitchFamily="2" charset="2"/>
              <a:buChar char="Ø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Публикация в газете Сельские вести»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Атюрьевского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Республики Мордовия ««Точка роста» – шаг в будущее с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квадрокоптером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77863" indent="-677863">
              <a:buFont typeface="Times New Roman" pitchFamily="18" charset="0"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86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 комиссий, жюри конкурсов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Справка Профсою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6568" y="1412776"/>
            <a:ext cx="3107432" cy="4392488"/>
          </a:xfrm>
          <a:prstGeom prst="rect">
            <a:avLst/>
          </a:prstGeom>
        </p:spPr>
      </p:pic>
      <p:pic>
        <p:nvPicPr>
          <p:cNvPr id="7" name="Рисунок 6" descr="Жюри олимпиа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088059" cy="4365104"/>
          </a:xfrm>
          <a:prstGeom prst="rect">
            <a:avLst/>
          </a:prstGeom>
        </p:spPr>
      </p:pic>
      <p:pic>
        <p:nvPicPr>
          <p:cNvPr id="8" name="Рисунок 7" descr="жюри олимпиады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0773" y="1412775"/>
            <a:ext cx="3107432" cy="439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00" cy="8572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Наличие  публикаций,   включая </a:t>
            </a:r>
            <a:b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000" b="1" dirty="0" err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интернет-публикации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Публикация в газете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67143" y="-966741"/>
            <a:ext cx="1217627" cy="52565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2308671" cy="41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чи.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891486" cy="2187893"/>
          </a:xfrm>
          <a:prstGeom prst="rect">
            <a:avLst/>
          </a:prstGeom>
        </p:spPr>
      </p:pic>
      <p:pic>
        <p:nvPicPr>
          <p:cNvPr id="5" name="Рисунок 4" descr="Сообщество учителей физ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412776"/>
            <a:ext cx="4320480" cy="2429084"/>
          </a:xfrm>
          <a:prstGeom prst="rect">
            <a:avLst/>
          </a:prstGeom>
        </p:spPr>
      </p:pic>
      <p:pic>
        <p:nvPicPr>
          <p:cNvPr id="7" name="Рисунок 6" descr="Сообщество_Методическое обьеденение учителей информат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293096"/>
            <a:ext cx="4139952" cy="232758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 комиссий, жюри конкурсов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01000" cy="119848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99"/>
                </a:solidFill>
                <a:latin typeface="Arial Black" pitchFamily="34" charset="0"/>
              </a:rPr>
              <a:t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4" y="1772817"/>
          <a:ext cx="8064893" cy="3816423"/>
        </p:xfrm>
        <a:graphic>
          <a:graphicData uri="http://schemas.openxmlformats.org/drawingml/2006/table">
            <a:tbl>
              <a:tblPr/>
              <a:tblGrid>
                <a:gridCol w="1543315"/>
                <a:gridCol w="1038821"/>
                <a:gridCol w="1000215"/>
                <a:gridCol w="1000215"/>
                <a:gridCol w="871241"/>
                <a:gridCol w="870362"/>
                <a:gridCol w="870362"/>
                <a:gridCol w="870362"/>
              </a:tblGrid>
              <a:tr h="33773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Учебный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               год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Предмет 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Класс 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2019-2020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2020-2021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2021-2022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УО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(%)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КО 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(%)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УО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(%)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КО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 (%)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УО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(%)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КО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cs typeface="Times New Roman"/>
                        </a:rPr>
                        <a:t> (%)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45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43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51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54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61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75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48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45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61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001000" cy="7857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Участие педагога в профессиональных   </a:t>
            </a:r>
            <a:b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      конкурсах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395536" y="1052737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Призёр районного конкурса «Учитель года  - 2009» (2 место)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Призер Всероссийского конкурса «Взаимодействие педагогов и родителей в   </a:t>
            </a:r>
          </a:p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процессе организации учебно-воспитательного процесса в соответствии     </a:t>
            </a:r>
          </a:p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ФГОС» - 2019 г. (2 место)</a:t>
            </a:r>
          </a:p>
          <a:p>
            <a:endParaRPr lang="ru-RU" sz="20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рамота Учитель г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02953"/>
            <a:ext cx="3080944" cy="4355047"/>
          </a:xfrm>
          <a:prstGeom prst="rect">
            <a:avLst/>
          </a:prstGeom>
        </p:spPr>
      </p:pic>
      <p:pic>
        <p:nvPicPr>
          <p:cNvPr id="7" name="Рисунок 6" descr="Прика учитель г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05347"/>
            <a:ext cx="2952328" cy="41732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808312" cy="40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8572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Награды и поощрения педагога в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межаттестационный</a:t>
            </a: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 период </a:t>
            </a:r>
            <a:endParaRPr lang="ru-RU" sz="2000" b="1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323528" y="1196752"/>
            <a:ext cx="8496944" cy="70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800" i="1" dirty="0" smtClean="0">
              <a:solidFill>
                <a:srgbClr val="280099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990033"/>
                </a:solidFill>
              </a:rPr>
              <a:t>Российский уровень: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0070C0"/>
                </a:solidFill>
              </a:rPr>
              <a:t>  Почётный работник воспитания и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просвещения Российской Федерации –  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2019 Г.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200" b="1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0070C0"/>
                </a:solidFill>
              </a:rPr>
              <a:t>  Благодарственное письмо ФИОКО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(ФЕДЕРАЛЬНЫЙ ИНСТИТУТ ОЦЕНКИ 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КАЧЕСТВА ОБРАЗОВАНИ» - 2021 Г.</a:t>
            </a:r>
            <a:endParaRPr lang="en-US" sz="2200" b="1" i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0070C0"/>
                </a:solidFill>
              </a:rPr>
              <a:t>  Благодарность проекта </a:t>
            </a:r>
            <a:r>
              <a:rPr lang="en-US" sz="2200" b="1" i="1" dirty="0" smtClean="0">
                <a:solidFill>
                  <a:srgbClr val="0070C0"/>
                </a:solidFill>
              </a:rPr>
              <a:t>infourok.ru</a:t>
            </a:r>
            <a:endParaRPr lang="ru-RU" sz="2200" b="1" i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solidFill>
                  <a:srgbClr val="990033"/>
                </a:solidFill>
              </a:rPr>
              <a:t>Муниципальный уровень:</a:t>
            </a:r>
          </a:p>
          <a:p>
            <a:pPr>
              <a:lnSpc>
                <a:spcPct val="80000"/>
              </a:lnSpc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r>
              <a:rPr lang="ru-RU" sz="2200" b="1" i="1" dirty="0" smtClean="0">
                <a:solidFill>
                  <a:srgbClr val="0070C0"/>
                </a:solidFill>
              </a:rPr>
              <a:t>Почётная Грамота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Атюрьевской</a:t>
            </a:r>
            <a:r>
              <a:rPr lang="ru-RU" sz="2200" b="1" i="1" dirty="0" smtClean="0">
                <a:solidFill>
                  <a:srgbClr val="0070C0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районной организации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Общероссийского профсоюза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   образования -2022 г.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200" b="1" i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990033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990033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990033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990033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достовер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1872208" cy="2515010"/>
          </a:xfrm>
          <a:prstGeom prst="rect">
            <a:avLst/>
          </a:prstGeom>
        </p:spPr>
      </p:pic>
      <p:pic>
        <p:nvPicPr>
          <p:cNvPr id="7" name="Рисунок 6" descr="Удостоверение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4032448" cy="2691971"/>
          </a:xfrm>
          <a:prstGeom prst="rect">
            <a:avLst/>
          </a:prstGeom>
        </p:spPr>
      </p:pic>
      <p:pic>
        <p:nvPicPr>
          <p:cNvPr id="8" name="Рисунок 7" descr="Благодарственное пись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2664296" cy="3766096"/>
          </a:xfrm>
          <a:prstGeom prst="rect">
            <a:avLst/>
          </a:prstGeom>
        </p:spPr>
      </p:pic>
      <p:pic>
        <p:nvPicPr>
          <p:cNvPr id="5" name="Рисунок 4" descr="Грамота профсою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888331"/>
            <a:ext cx="2808312" cy="3969669"/>
          </a:xfrm>
          <a:prstGeom prst="rect">
            <a:avLst/>
          </a:prstGeom>
        </p:spPr>
      </p:pic>
      <p:pic>
        <p:nvPicPr>
          <p:cNvPr id="9" name="Рисунок 8" descr="Благодарность проекта infourok.ru №ДТ261505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823038"/>
            <a:ext cx="2577393" cy="377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01000" cy="11264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Arial Black" pitchFamily="34" charset="0"/>
              </a:rPr>
              <a:t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a:t>
            </a:r>
            <a:endParaRPr lang="ru-RU" sz="1800" dirty="0" smtClean="0">
              <a:solidFill>
                <a:srgbClr val="000099"/>
              </a:solidFill>
            </a:endParaRPr>
          </a:p>
        </p:txBody>
      </p:sp>
      <p:pic>
        <p:nvPicPr>
          <p:cNvPr id="4" name="Рисунок 3" descr="Справкв внутренний монитор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3699357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985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99"/>
                </a:solidFill>
                <a:latin typeface="Arial Black" pitchFamily="34" charset="0"/>
              </a:rPr>
              <a:t> положительные результаты освоения обучающимися образовательных программ по итогам внешнего мониторинга системы образования </a:t>
            </a:r>
            <a:endParaRPr lang="ru-RU" sz="18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556792"/>
          <a:ext cx="7848870" cy="1207288"/>
        </p:xfrm>
        <a:graphic>
          <a:graphicData uri="http://schemas.openxmlformats.org/drawingml/2006/table">
            <a:tbl>
              <a:tblPr/>
              <a:tblGrid>
                <a:gridCol w="1569610"/>
                <a:gridCol w="1569610"/>
                <a:gridCol w="1569610"/>
                <a:gridCol w="1569610"/>
                <a:gridCol w="1570430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Качество знаний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 (%)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в(%)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12474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Результаты внешнего мониторинга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7" name="Рисунок 6" descr="Справка монитор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852936"/>
            <a:ext cx="2664296" cy="3766096"/>
          </a:xfrm>
          <a:prstGeom prst="rect">
            <a:avLst/>
          </a:prstGeom>
        </p:spPr>
      </p:pic>
      <p:pic>
        <p:nvPicPr>
          <p:cNvPr id="8" name="Рисунок 7" descr="Приказ монитори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6"/>
            <a:ext cx="269990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00" cy="1000125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Результаты участия обучающихся во Всероссийской предметной олимпиаде</a:t>
            </a: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63688" y="1052736"/>
            <a:ext cx="5000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Муниципальный уровень:</a:t>
            </a:r>
          </a:p>
          <a:p>
            <a:pPr algn="ctr"/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Призовые места – 2</a:t>
            </a: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988840"/>
          <a:ext cx="7560840" cy="924764"/>
        </p:xfrm>
        <a:graphic>
          <a:graphicData uri="http://schemas.openxmlformats.org/drawingml/2006/table">
            <a:tbl>
              <a:tblPr/>
              <a:tblGrid>
                <a:gridCol w="2376264"/>
                <a:gridCol w="1067310"/>
                <a:gridCol w="1790975"/>
                <a:gridCol w="2326291"/>
              </a:tblGrid>
              <a:tr h="21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Ф.И.О. обучающегося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Победитель, призер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Николаева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Суйкова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Грамота Никола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559271" cy="3617640"/>
          </a:xfrm>
          <a:prstGeom prst="rect">
            <a:avLst/>
          </a:prstGeom>
        </p:spPr>
      </p:pic>
      <p:pic>
        <p:nvPicPr>
          <p:cNvPr id="6" name="Рисунок 5" descr="Грамота Суйк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140968"/>
            <a:ext cx="2520280" cy="3562524"/>
          </a:xfrm>
          <a:prstGeom prst="rect">
            <a:avLst/>
          </a:prstGeom>
        </p:spPr>
      </p:pic>
      <p:pic>
        <p:nvPicPr>
          <p:cNvPr id="7" name="Рисунок 6" descr="Справка_Грамоты_призеры олимпи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569836" cy="363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  <a:latin typeface="Arial Black" pitchFamily="34" charset="0"/>
              </a:rPr>
              <a:t>ПОЗИТИВНЫЕ РЕЗУЛЬТАТЫ ВНЕУРОЧНОЙ ДЕЯТЕЛЬНОСТИ ОБУЧАЮЩИХСЯ ПО УЧЕБНЫМ ПРЕДМЕТАМ</a:t>
            </a: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63688" y="1052736"/>
            <a:ext cx="5000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Муниципальный уровень:</a:t>
            </a:r>
          </a:p>
          <a:p>
            <a:pPr algn="ctr"/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Призовые места – 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988840"/>
          <a:ext cx="7560840" cy="4556397"/>
        </p:xfrm>
        <a:graphic>
          <a:graphicData uri="http://schemas.openxmlformats.org/drawingml/2006/table">
            <a:tbl>
              <a:tblPr/>
              <a:tblGrid>
                <a:gridCol w="1728192"/>
                <a:gridCol w="936104"/>
                <a:gridCol w="3456384"/>
                <a:gridCol w="1440160"/>
              </a:tblGrid>
              <a:tr h="21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Ф.И.О. обучающегося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Победитель, призер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Ведякова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Баранова Юлия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–районная конференция  учебно-исследовательских и проектных работ учащихся школ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Атюрьевского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«Шаг в будущее»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Вешкин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Михаил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Баранова Юлия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–районная конференция  учебно-исследовательских и проектных работ учащихся школ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Атюрьевского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«Шаг в будущее»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Семонченков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Илья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–районная конференция  учебно-исследовательских и проектных работ учащихся школ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Атюрьевского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«Шаг в будущее»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  <a:latin typeface="Arial Black" pitchFamily="34" charset="0"/>
              </a:rPr>
              <a:t>ПОЗИТИВНЫЕ РЕЗУЛЬТАТЫ ВНЕУРОЧНОЙ ДЕЯТЕЛЬНОСТИ ОБУЧАЮЩИХСЯ ПО УЧЕБНЫМ ПРЕДМЕТАМ</a:t>
            </a: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63688" y="1052736"/>
            <a:ext cx="500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096344" cy="4376815"/>
          </a:xfrm>
          <a:prstGeom prst="rect">
            <a:avLst/>
          </a:prstGeom>
        </p:spPr>
      </p:pic>
      <p:pic>
        <p:nvPicPr>
          <p:cNvPr id="9" name="Рисунок 8" descr="Грамота_Веш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00807"/>
            <a:ext cx="3073892" cy="4345079"/>
          </a:xfrm>
          <a:prstGeom prst="rect">
            <a:avLst/>
          </a:prstGeom>
        </p:spPr>
      </p:pic>
      <p:pic>
        <p:nvPicPr>
          <p:cNvPr id="10" name="Рисунок 9" descr="Грамота_Вешк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9392" y="1772816"/>
            <a:ext cx="295460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010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 Наличие   публикаций,   включая </a:t>
            </a:r>
            <a:b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000" b="1" dirty="0" err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интернет-публикации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429500" cy="4000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Российский уровень - 3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accent6"/>
              </a:solidFill>
              <a:latin typeface="Times New Roman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Публикация на сайте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Infourok.ru.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Презентация по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информатике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«Алгоритмическая конструкция «Повторение»».</a:t>
            </a: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Публикация на сайте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Infourok.ru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Сценарий внеклассного мероприятия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«На стыке наук информатики и физики».</a:t>
            </a: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lnSpc>
                <a:spcPct val="83000"/>
              </a:lnSpc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" panose="05000000000000000000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Публикация на портале «Педагогический альманах». Выступление на педсовете школы «Профессиональный стандарт педагога основного общего образования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00" cy="8572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 Наличие  публикаций,   включая </a:t>
            </a:r>
            <a:br>
              <a:rPr lang="ru-RU" altLang="ru-RU" sz="20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000" b="1" dirty="0" err="1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интернет-публикации</a:t>
            </a: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Свидетельство проекта infourok.ru №МО2764154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515378" cy="49685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932</Words>
  <Application>Microsoft Office PowerPoint</Application>
  <PresentationFormat>Экран (4:3)</PresentationFormat>
  <Paragraphs>237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vt:lpstr>
      <vt:lpstr> 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vt:lpstr>
      <vt:lpstr> положительные результаты освоения обучающимися образовательных программ по итогам внешнего мониторинга системы образования </vt:lpstr>
      <vt:lpstr> Результаты участия обучающихся во Всероссийской предметной олимпиаде</vt:lpstr>
      <vt:lpstr> ПОЗИТИВНЫЕ РЕЗУЛЬТАТЫ ВНЕУРОЧНОЙ ДЕЯТЕЛЬНОСТИ ОБУЧАЮЩИХСЯ ПО УЧЕБНЫМ ПРЕДМЕТАМ</vt:lpstr>
      <vt:lpstr>  ПОЗИТИВНЫЕ РЕЗУЛЬТАТЫ ВНЕУРОЧНОЙ ДЕЯТЕЛЬНОСТИ ОБУЧАЮЩИХСЯ ПО УЧЕБНЫМ ПРЕДМЕТАМ</vt:lpstr>
      <vt:lpstr>  Наличие   публикаций,   включая  интернет-публикации</vt:lpstr>
      <vt:lpstr> Наличие  публикаций,   включая  интернет-публикации</vt:lpstr>
      <vt:lpstr> Наличие  публикаций,   включая интернет-публикации</vt:lpstr>
      <vt:lpstr>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vt:lpstr>
      <vt:lpstr>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vt:lpstr>
      <vt:lpstr> Проведение открытых уроков, мастер-классов, мероприятий</vt:lpstr>
      <vt:lpstr> Проведение открытых уроков, мастер-классов, мероприятий</vt:lpstr>
      <vt:lpstr> Экспертная деятельность</vt:lpstr>
      <vt:lpstr> Общественно-педагогическая активность педагога: участие в работе педагогических сообществ,  комиссий, жюри конкурсов</vt:lpstr>
      <vt:lpstr>Общественно-педагогическая активность педагога: участие в работе педагогических сообществ,  комиссий, жюри конкурсов</vt:lpstr>
      <vt:lpstr> Наличие  публикаций,   включая  интернет-публикации</vt:lpstr>
      <vt:lpstr>Общественно-педагогическая активность педагога: участие в работе педагогических сообществ,  комиссий, жюри конкурсов</vt:lpstr>
      <vt:lpstr> Участие педагога в профессиональных           конкурсах</vt:lpstr>
      <vt:lpstr> Награды и поощрения педагога в межаттестационный  период </vt:lpstr>
      <vt:lpstr>Слайд 22</vt:lpstr>
    </vt:vector>
  </TitlesOfParts>
  <Company>частник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комп</dc:creator>
  <cp:lastModifiedBy>Админ</cp:lastModifiedBy>
  <cp:revision>292</cp:revision>
  <dcterms:created xsi:type="dcterms:W3CDTF">2012-12-11T15:32:17Z</dcterms:created>
  <dcterms:modified xsi:type="dcterms:W3CDTF">2023-03-02T15:54:42Z</dcterms:modified>
</cp:coreProperties>
</file>